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4" r:id="rId7"/>
    <p:sldId id="265" r:id="rId8"/>
    <p:sldId id="266" r:id="rId9"/>
    <p:sldId id="267" r:id="rId10"/>
    <p:sldId id="268" r:id="rId11"/>
    <p:sldId id="261" r:id="rId12"/>
    <p:sldId id="262" r:id="rId13"/>
    <p:sldId id="26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3317989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E124EBD-C7E7-4DBD-ACA4-BE5664525954}" type="datetimeFigureOut">
              <a:rPr lang="en-IN" smtClean="0"/>
              <a:t>17-01-2024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925057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1256677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28327605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Edit Master text styles</a:t>
            </a:r>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9436348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1354706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29870627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36171623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1064702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2326813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E124EBD-C7E7-4DBD-ACA4-BE5664525954}" type="datetimeFigureOut">
              <a:rPr lang="en-IN" smtClean="0"/>
              <a:t>17-01-2024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4200473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E124EBD-C7E7-4DBD-ACA4-BE5664525954}" type="datetimeFigureOut">
              <a:rPr lang="en-IN" smtClean="0"/>
              <a:t>17-01-2024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920357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E124EBD-C7E7-4DBD-ACA4-BE5664525954}" type="datetimeFigureOut">
              <a:rPr lang="en-IN" smtClean="0"/>
              <a:t>17-01-2024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2781666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E124EBD-C7E7-4DBD-ACA4-BE5664525954}" type="datetimeFigureOut">
              <a:rPr lang="en-IN" smtClean="0"/>
              <a:t>17-01-2024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4428921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24EBD-C7E7-4DBD-ACA4-BE5664525954}" type="datetimeFigureOut">
              <a:rPr lang="en-IN" smtClean="0"/>
              <a:t>17-01-2024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3491131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E124EBD-C7E7-4DBD-ACA4-BE5664525954}" type="datetimeFigureOut">
              <a:rPr lang="en-IN" smtClean="0"/>
              <a:t>17-01-2024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1225775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6399212" y="5883275"/>
            <a:ext cx="914400" cy="365125"/>
          </a:xfrm>
        </p:spPr>
        <p:txBody>
          <a:bodyPr/>
          <a:lstStyle/>
          <a:p>
            <a:fld id="{8E124EBD-C7E7-4DBD-ACA4-BE5664525954}" type="datetimeFigureOut">
              <a:rPr lang="en-IN" smtClean="0"/>
              <a:t>17-01-2024</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IN"/>
          </a:p>
        </p:txBody>
      </p:sp>
      <p:sp>
        <p:nvSpPr>
          <p:cNvPr id="7" name="Slide Number Placeholder 6"/>
          <p:cNvSpPr>
            <a:spLocks noGrp="1"/>
          </p:cNvSpPr>
          <p:nvPr>
            <p:ph type="sldNum" sz="quarter" idx="12"/>
          </p:nvPr>
        </p:nvSpPr>
        <p:spPr>
          <a:xfrm>
            <a:off x="10742612" y="5883275"/>
            <a:ext cx="322567" cy="365125"/>
          </a:xfrm>
        </p:spPr>
        <p:txBody>
          <a:bodyPr/>
          <a:lstStyle/>
          <a:p>
            <a:fld id="{B05762AB-5637-4280-AD7B-FDE38E60A9B4}" type="slidenum">
              <a:rPr lang="en-IN" smtClean="0"/>
              <a:t>‹#›</a:t>
            </a:fld>
            <a:endParaRPr lang="en-IN"/>
          </a:p>
        </p:txBody>
      </p:sp>
    </p:spTree>
    <p:extLst>
      <p:ext uri="{BB962C8B-B14F-4D97-AF65-F5344CB8AC3E}">
        <p14:creationId xmlns:p14="http://schemas.microsoft.com/office/powerpoint/2010/main" val="400518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E124EBD-C7E7-4DBD-ACA4-BE5664525954}" type="datetimeFigureOut">
              <a:rPr lang="en-IN" smtClean="0"/>
              <a:t>17-01-2024</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05762AB-5637-4280-AD7B-FDE38E60A9B4}" type="slidenum">
              <a:rPr lang="en-IN" smtClean="0"/>
              <a:t>‹#›</a:t>
            </a:fld>
            <a:endParaRPr lang="en-IN"/>
          </a:p>
        </p:txBody>
      </p:sp>
    </p:spTree>
    <p:extLst>
      <p:ext uri="{BB962C8B-B14F-4D97-AF65-F5344CB8AC3E}">
        <p14:creationId xmlns:p14="http://schemas.microsoft.com/office/powerpoint/2010/main" val="3592145707"/>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46509" y="674916"/>
            <a:ext cx="8676222" cy="3200400"/>
          </a:xfrm>
        </p:spPr>
        <p:txBody>
          <a:bodyPr/>
          <a:lstStyle/>
          <a:p>
            <a:r>
              <a:rPr lang="en-IN" dirty="0" smtClean="0"/>
              <a:t>Tools for flutter</a:t>
            </a:r>
            <a:endParaRPr lang="en-IN" dirty="0"/>
          </a:p>
        </p:txBody>
      </p:sp>
    </p:spTree>
    <p:extLst>
      <p:ext uri="{BB962C8B-B14F-4D97-AF65-F5344CB8AC3E}">
        <p14:creationId xmlns:p14="http://schemas.microsoft.com/office/powerpoint/2010/main" val="1295125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0"/>
            <a:ext cx="12192000" cy="875211"/>
          </a:xfrm>
        </p:spPr>
        <p:txBody>
          <a:bodyPr/>
          <a:lstStyle/>
          <a:p>
            <a:pPr algn="ctr"/>
            <a:r>
              <a:rPr lang="en-US" dirty="0" smtClean="0"/>
              <a:t>PRICING - </a:t>
            </a:r>
            <a:r>
              <a:rPr lang="en-US" dirty="0" err="1" smtClean="0"/>
              <a:t>tabine</a:t>
            </a:r>
            <a:r>
              <a:rPr lang="en-US" dirty="0" smtClean="0"/>
              <a:t> </a:t>
            </a:r>
            <a:endParaRPr lang="en-IN" dirty="0"/>
          </a:p>
        </p:txBody>
      </p:sp>
      <p:pic>
        <p:nvPicPr>
          <p:cNvPr id="7" name="Picture 6"/>
          <p:cNvPicPr/>
          <p:nvPr/>
        </p:nvPicPr>
        <p:blipFill>
          <a:blip r:embed="rId2"/>
          <a:stretch>
            <a:fillRect/>
          </a:stretch>
        </p:blipFill>
        <p:spPr>
          <a:xfrm>
            <a:off x="429895" y="1449977"/>
            <a:ext cx="2800350" cy="4782185"/>
          </a:xfrm>
          <a:prstGeom prst="rect">
            <a:avLst/>
          </a:prstGeom>
        </p:spPr>
      </p:pic>
      <p:pic>
        <p:nvPicPr>
          <p:cNvPr id="8" name="Picture 7"/>
          <p:cNvPicPr/>
          <p:nvPr/>
        </p:nvPicPr>
        <p:blipFill>
          <a:blip r:embed="rId3"/>
          <a:stretch>
            <a:fillRect/>
          </a:stretch>
        </p:blipFill>
        <p:spPr>
          <a:xfrm>
            <a:off x="3230245" y="1449977"/>
            <a:ext cx="5731510" cy="1418590"/>
          </a:xfrm>
          <a:prstGeom prst="rect">
            <a:avLst/>
          </a:prstGeom>
        </p:spPr>
      </p:pic>
      <p:pic>
        <p:nvPicPr>
          <p:cNvPr id="9" name="Picture 8"/>
          <p:cNvPicPr/>
          <p:nvPr/>
        </p:nvPicPr>
        <p:blipFill>
          <a:blip r:embed="rId4"/>
          <a:stretch>
            <a:fillRect/>
          </a:stretch>
        </p:blipFill>
        <p:spPr>
          <a:xfrm>
            <a:off x="8975996" y="1459502"/>
            <a:ext cx="2800350" cy="4772660"/>
          </a:xfrm>
          <a:prstGeom prst="rect">
            <a:avLst/>
          </a:prstGeom>
        </p:spPr>
      </p:pic>
    </p:spTree>
    <p:extLst>
      <p:ext uri="{BB962C8B-B14F-4D97-AF65-F5344CB8AC3E}">
        <p14:creationId xmlns:p14="http://schemas.microsoft.com/office/powerpoint/2010/main" val="52876948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91440"/>
            <a:ext cx="12192000" cy="584775"/>
          </a:xfrm>
          <a:prstGeom prst="rect">
            <a:avLst/>
          </a:prstGeom>
          <a:noFill/>
        </p:spPr>
        <p:txBody>
          <a:bodyPr wrap="square" rtlCol="0">
            <a:spAutoFit/>
          </a:bodyPr>
          <a:lstStyle/>
          <a:p>
            <a:pPr algn="ctr"/>
            <a:r>
              <a:rPr lang="en-IN" sz="3200" dirty="0" smtClean="0"/>
              <a:t>DEMO</a:t>
            </a:r>
            <a:endParaRPr lang="en-IN" sz="3200" dirty="0"/>
          </a:p>
        </p:txBody>
      </p:sp>
      <p:pic>
        <p:nvPicPr>
          <p:cNvPr id="3" name="Final Demo 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14549" y="1138644"/>
            <a:ext cx="10162902" cy="4798638"/>
          </a:xfrm>
        </p:spPr>
      </p:pic>
    </p:spTree>
    <p:extLst>
      <p:ext uri="{BB962C8B-B14F-4D97-AF65-F5344CB8AC3E}">
        <p14:creationId xmlns:p14="http://schemas.microsoft.com/office/powerpoint/2010/main" val="1927201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19349"/>
          </a:xfrm>
        </p:spPr>
        <p:txBody>
          <a:bodyPr/>
          <a:lstStyle/>
          <a:p>
            <a:pPr algn="ctr"/>
            <a:r>
              <a:rPr lang="en-IN" dirty="0" smtClean="0"/>
              <a:t>Flutter tools for security</a:t>
            </a:r>
            <a:endParaRPr lang="en-IN" dirty="0"/>
          </a:p>
        </p:txBody>
      </p:sp>
      <p:sp>
        <p:nvSpPr>
          <p:cNvPr id="3" name="Content Placeholder 2"/>
          <p:cNvSpPr>
            <a:spLocks noGrp="1"/>
          </p:cNvSpPr>
          <p:nvPr>
            <p:ph idx="1"/>
          </p:nvPr>
        </p:nvSpPr>
        <p:spPr>
          <a:xfrm>
            <a:off x="1141413" y="1319349"/>
            <a:ext cx="9905998" cy="5029200"/>
          </a:xfrm>
        </p:spPr>
        <p:txBody>
          <a:bodyPr/>
          <a:lstStyle/>
          <a:p>
            <a:pPr marL="0" indent="0">
              <a:buNone/>
            </a:pPr>
            <a:r>
              <a:rPr lang="en-IN" sz="2400" b="1" u="sng" dirty="0">
                <a:effectLst/>
              </a:rPr>
              <a:t>Flutter Secure Storage</a:t>
            </a:r>
            <a:endParaRPr lang="en-IN" sz="2400" u="sng" dirty="0">
              <a:effectLst/>
            </a:endParaRPr>
          </a:p>
          <a:p>
            <a:r>
              <a:rPr lang="en-IN" b="1" dirty="0">
                <a:effectLst/>
              </a:rPr>
              <a:t>Flutter Secure Storage provides API to store data in secure storage. Keychain is used in iOS, KeyStore based solution is used in Android.</a:t>
            </a:r>
          </a:p>
          <a:p>
            <a:r>
              <a:rPr lang="en-IN" b="1" dirty="0">
                <a:effectLst/>
              </a:rPr>
              <a:t>This flutter secure storage is more likely similar to Shared Preferences but the difference is that, this flutter secure storage has an additional layer of security. </a:t>
            </a:r>
          </a:p>
          <a:p>
            <a:r>
              <a:rPr lang="en-IN" b="1" dirty="0">
                <a:effectLst/>
              </a:rPr>
              <a:t>Using flutter secure storage, we can store all data types including String, int, double, bool, List&lt;String&gt; etc., locally inside our flutter app.</a:t>
            </a:r>
          </a:p>
          <a:p>
            <a:r>
              <a:rPr lang="en-IN" b="1" dirty="0">
                <a:effectLst/>
              </a:rPr>
              <a:t>AES encryption is used for Android. AES secret key is encrypted with RSA and RSA key is stored in KeyStore</a:t>
            </a:r>
          </a:p>
          <a:p>
            <a:r>
              <a:rPr lang="en-IN" b="1" dirty="0">
                <a:effectLst/>
              </a:rPr>
              <a:t>Keychain is used for iOS</a:t>
            </a:r>
          </a:p>
          <a:p>
            <a:endParaRPr lang="en-IN" dirty="0"/>
          </a:p>
        </p:txBody>
      </p:sp>
    </p:spTree>
    <p:extLst>
      <p:ext uri="{BB962C8B-B14F-4D97-AF65-F5344CB8AC3E}">
        <p14:creationId xmlns:p14="http://schemas.microsoft.com/office/powerpoint/2010/main" val="286329390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0" y="0"/>
            <a:ext cx="12192000" cy="1319349"/>
          </a:xfrm>
        </p:spPr>
        <p:txBody>
          <a:bodyPr/>
          <a:lstStyle/>
          <a:p>
            <a:pPr algn="ctr"/>
            <a:r>
              <a:rPr lang="en-IN" dirty="0" smtClean="0"/>
              <a:t>Flutter tools for security</a:t>
            </a:r>
            <a:endParaRPr lang="en-IN" dirty="0"/>
          </a:p>
        </p:txBody>
      </p:sp>
      <p:sp>
        <p:nvSpPr>
          <p:cNvPr id="7" name="Content Placeholder 2"/>
          <p:cNvSpPr>
            <a:spLocks noGrp="1"/>
          </p:cNvSpPr>
          <p:nvPr>
            <p:ph idx="1"/>
          </p:nvPr>
        </p:nvSpPr>
        <p:spPr>
          <a:xfrm>
            <a:off x="1010785" y="1319349"/>
            <a:ext cx="9905998" cy="5199018"/>
          </a:xfrm>
        </p:spPr>
        <p:txBody>
          <a:bodyPr>
            <a:normAutofit/>
          </a:bodyPr>
          <a:lstStyle/>
          <a:p>
            <a:pPr marL="0" indent="0">
              <a:buNone/>
            </a:pPr>
            <a:r>
              <a:rPr lang="en-IN" b="1" u="sng" dirty="0" smtClean="0">
                <a:effectLst/>
              </a:rPr>
              <a:t>flutter_jailbreak_detection</a:t>
            </a:r>
          </a:p>
          <a:p>
            <a:r>
              <a:rPr lang="en-IN" sz="1800" dirty="0">
                <a:effectLst/>
              </a:rPr>
              <a:t>Identifies jailbroken or rooted devices, allowing for tailored security responses.</a:t>
            </a:r>
          </a:p>
          <a:p>
            <a:r>
              <a:rPr lang="en-IN" sz="1800" dirty="0">
                <a:effectLst/>
              </a:rPr>
              <a:t>Flutter jailbreak and root detection plugin. This plugin wraps Rootbeer for use on Android and DTTJailbreakDetection for use on iOS</a:t>
            </a:r>
            <a:r>
              <a:rPr lang="en-IN" sz="1800" dirty="0" smtClean="0">
                <a:effectLst/>
              </a:rPr>
              <a:t>.</a:t>
            </a:r>
          </a:p>
          <a:p>
            <a:pPr marL="0" indent="0">
              <a:buNone/>
            </a:pPr>
            <a:r>
              <a:rPr lang="en-IN" b="1" u="sng" dirty="0">
                <a:effectLst/>
              </a:rPr>
              <a:t>html_unescape</a:t>
            </a:r>
            <a:endParaRPr lang="en-IN" u="sng" dirty="0">
              <a:effectLst/>
            </a:endParaRPr>
          </a:p>
          <a:p>
            <a:r>
              <a:rPr lang="en-IN" sz="1800" dirty="0">
                <a:effectLst/>
              </a:rPr>
              <a:t>Safely decodes HTML entities,</a:t>
            </a:r>
          </a:p>
          <a:p>
            <a:r>
              <a:rPr lang="en-IN" sz="1800" dirty="0">
                <a:effectLst/>
              </a:rPr>
              <a:t>Helps in preventing XSS attack</a:t>
            </a:r>
          </a:p>
          <a:p>
            <a:r>
              <a:rPr lang="en-IN" sz="1800" dirty="0">
                <a:effectLst/>
              </a:rPr>
              <a:t>How it works:</a:t>
            </a:r>
          </a:p>
          <a:p>
            <a:pPr lvl="1"/>
            <a:r>
              <a:rPr lang="en-IN" sz="1600" dirty="0">
                <a:effectLst/>
              </a:rPr>
              <a:t>Converts HTML-encoded characters back to their original form for proper display.</a:t>
            </a:r>
          </a:p>
          <a:p>
            <a:pPr lvl="1"/>
            <a:r>
              <a:rPr lang="en-IN" sz="1600" dirty="0">
                <a:effectLst/>
              </a:rPr>
              <a:t>Thoroughly sanitizes input to ensure only valid characters are decoded.</a:t>
            </a:r>
          </a:p>
          <a:p>
            <a:pPr lvl="1"/>
            <a:r>
              <a:rPr lang="en-IN" sz="1600" dirty="0">
                <a:effectLst/>
              </a:rPr>
              <a:t>Blocks malicious code injection attempts through encoded entities.</a:t>
            </a:r>
          </a:p>
          <a:p>
            <a:pPr marL="0" indent="0">
              <a:buNone/>
            </a:pPr>
            <a:endParaRPr lang="en-IN" sz="1800" dirty="0">
              <a:effectLst/>
            </a:endParaRPr>
          </a:p>
          <a:p>
            <a:endParaRPr lang="en-IN" sz="1800" dirty="0"/>
          </a:p>
        </p:txBody>
      </p:sp>
    </p:spTree>
    <p:extLst>
      <p:ext uri="{BB962C8B-B14F-4D97-AF65-F5344CB8AC3E}">
        <p14:creationId xmlns:p14="http://schemas.microsoft.com/office/powerpoint/2010/main" val="356227217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45474"/>
          </a:xfrm>
        </p:spPr>
        <p:txBody>
          <a:bodyPr/>
          <a:lstStyle/>
          <a:p>
            <a:pPr algn="ctr"/>
            <a:r>
              <a:rPr lang="en-IN" dirty="0" smtClean="0"/>
              <a:t>Black box AI</a:t>
            </a:r>
            <a:endParaRPr lang="en-IN" dirty="0"/>
          </a:p>
        </p:txBody>
      </p:sp>
      <p:sp>
        <p:nvSpPr>
          <p:cNvPr id="3" name="Content Placeholder 2"/>
          <p:cNvSpPr>
            <a:spLocks noGrp="1"/>
          </p:cNvSpPr>
          <p:nvPr>
            <p:ph idx="1"/>
          </p:nvPr>
        </p:nvSpPr>
        <p:spPr>
          <a:xfrm>
            <a:off x="945470" y="1463040"/>
            <a:ext cx="10366964" cy="4676503"/>
          </a:xfrm>
        </p:spPr>
        <p:txBody>
          <a:bodyPr>
            <a:normAutofit/>
          </a:bodyPr>
          <a:lstStyle/>
          <a:p>
            <a:pPr>
              <a:lnSpc>
                <a:spcPct val="150000"/>
              </a:lnSpc>
            </a:pPr>
            <a:r>
              <a:rPr lang="en-US" sz="2400" b="1" dirty="0"/>
              <a:t>Blackbox AI is an artificial intelligence-powered extension for Visual Studio Code that aims to enhance coding productivity and efficiency.</a:t>
            </a:r>
          </a:p>
          <a:p>
            <a:pPr>
              <a:lnSpc>
                <a:spcPct val="150000"/>
              </a:lnSpc>
            </a:pPr>
            <a:r>
              <a:rPr lang="en-US" sz="2400" b="1" dirty="0"/>
              <a:t>It leverages a large language model (LLM) trained on massive amounts of code to provide intelligent code completions, suggestions, and responses to natural language queries.</a:t>
            </a:r>
          </a:p>
          <a:p>
            <a:pPr>
              <a:lnSpc>
                <a:spcPct val="150000"/>
              </a:lnSpc>
            </a:pPr>
            <a:r>
              <a:rPr lang="en-US" sz="2400" b="1" dirty="0"/>
              <a:t>It's a relatively new tool, but it's gaining popularity due to its potential to streamline development workflows.</a:t>
            </a:r>
            <a:endParaRPr lang="en-IN" sz="2400" b="1" dirty="0"/>
          </a:p>
        </p:txBody>
      </p:sp>
    </p:spTree>
    <p:extLst>
      <p:ext uri="{BB962C8B-B14F-4D97-AF65-F5344CB8AC3E}">
        <p14:creationId xmlns:p14="http://schemas.microsoft.com/office/powerpoint/2010/main" val="221456840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449977"/>
          </a:xfrm>
        </p:spPr>
        <p:txBody>
          <a:bodyPr/>
          <a:lstStyle/>
          <a:p>
            <a:pPr algn="ctr"/>
            <a:r>
              <a:rPr lang="en-IN" dirty="0">
                <a:effectLst/>
              </a:rPr>
              <a:t>Key Features</a:t>
            </a:r>
            <a:endParaRPr lang="en-IN" dirty="0"/>
          </a:p>
        </p:txBody>
      </p:sp>
      <p:sp>
        <p:nvSpPr>
          <p:cNvPr id="3" name="Content Placeholder 2"/>
          <p:cNvSpPr>
            <a:spLocks noGrp="1"/>
          </p:cNvSpPr>
          <p:nvPr>
            <p:ph idx="1"/>
          </p:nvPr>
        </p:nvSpPr>
        <p:spPr>
          <a:xfrm>
            <a:off x="1141413" y="1449977"/>
            <a:ext cx="9905998" cy="5146766"/>
          </a:xfrm>
        </p:spPr>
        <p:txBody>
          <a:bodyPr>
            <a:normAutofit/>
          </a:bodyPr>
          <a:lstStyle/>
          <a:p>
            <a:pPr>
              <a:lnSpc>
                <a:spcPct val="150000"/>
              </a:lnSpc>
            </a:pPr>
            <a:r>
              <a:rPr lang="en-US" sz="2400" b="1" dirty="0">
                <a:effectLst/>
              </a:rPr>
              <a:t>AI-powered code completion: Blackbox AI suggests code snippets as you type, tailored to your current context and coding </a:t>
            </a:r>
            <a:r>
              <a:rPr lang="en-US" sz="2400" b="1" dirty="0" smtClean="0">
                <a:effectLst/>
              </a:rPr>
              <a:t>style.</a:t>
            </a:r>
          </a:p>
          <a:p>
            <a:pPr>
              <a:lnSpc>
                <a:spcPct val="150000"/>
              </a:lnSpc>
            </a:pPr>
            <a:r>
              <a:rPr lang="en-US" sz="2400" b="1" dirty="0" smtClean="0">
                <a:effectLst/>
              </a:rPr>
              <a:t>Code </a:t>
            </a:r>
            <a:r>
              <a:rPr lang="en-US" sz="2400" b="1" dirty="0">
                <a:effectLst/>
              </a:rPr>
              <a:t>chat: Ask questions in natural language, and Blackbox AI will respond with relevant code snippets or explanations</a:t>
            </a:r>
            <a:r>
              <a:rPr lang="en-US" sz="2400" b="1" dirty="0" smtClean="0">
                <a:effectLst/>
              </a:rPr>
              <a:t>.</a:t>
            </a:r>
          </a:p>
          <a:p>
            <a:pPr>
              <a:lnSpc>
                <a:spcPct val="150000"/>
              </a:lnSpc>
            </a:pPr>
            <a:r>
              <a:rPr lang="en-US" sz="2400" b="1" dirty="0">
                <a:effectLst/>
              </a:rPr>
              <a:t>Code search: Quickly find code examples from various sources, including public repositories, documentation, and your own codebase.</a:t>
            </a:r>
            <a:endParaRPr lang="en-IN" sz="2400" b="1" dirty="0"/>
          </a:p>
        </p:txBody>
      </p:sp>
    </p:spTree>
    <p:extLst>
      <p:ext uri="{BB962C8B-B14F-4D97-AF65-F5344CB8AC3E}">
        <p14:creationId xmlns:p14="http://schemas.microsoft.com/office/powerpoint/2010/main" val="90350259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245326"/>
          </a:xfrm>
        </p:spPr>
        <p:txBody>
          <a:bodyPr/>
          <a:lstStyle/>
          <a:p>
            <a:pPr algn="ctr"/>
            <a:r>
              <a:rPr lang="en-US" dirty="0">
                <a:effectLst/>
              </a:rPr>
              <a:t>Flutter Flavorizer</a:t>
            </a:r>
            <a:endParaRPr lang="en-IN" dirty="0"/>
          </a:p>
        </p:txBody>
      </p:sp>
      <p:sp>
        <p:nvSpPr>
          <p:cNvPr id="3" name="Content Placeholder 2"/>
          <p:cNvSpPr>
            <a:spLocks noGrp="1"/>
          </p:cNvSpPr>
          <p:nvPr>
            <p:ph idx="1"/>
          </p:nvPr>
        </p:nvSpPr>
        <p:spPr>
          <a:xfrm>
            <a:off x="1141413" y="1245326"/>
            <a:ext cx="9905998" cy="5155473"/>
          </a:xfrm>
        </p:spPr>
        <p:txBody>
          <a:bodyPr>
            <a:noAutofit/>
          </a:bodyPr>
          <a:lstStyle/>
          <a:p>
            <a:pPr>
              <a:lnSpc>
                <a:spcPct val="150000"/>
              </a:lnSpc>
            </a:pPr>
            <a:r>
              <a:rPr lang="en-US" sz="2400" b="1" dirty="0">
                <a:effectLst/>
              </a:rPr>
              <a:t>Flutter Flavorizer is a powerful and free package for Flutter developers that simplifies the creation and management of flavors within your app.</a:t>
            </a:r>
          </a:p>
          <a:p>
            <a:pPr>
              <a:lnSpc>
                <a:spcPct val="150000"/>
              </a:lnSpc>
            </a:pPr>
            <a:r>
              <a:rPr lang="en-US" sz="2400" b="1" dirty="0">
                <a:effectLst/>
              </a:rPr>
              <a:t>Traditionally, setting up and managing flavors in Flutter can be quite tedious and involve manual edits across various files. But Flutter Flavorizer automates much of this process, making it significantly easier and faster.</a:t>
            </a:r>
            <a:r>
              <a:rPr lang="en-US" sz="2400" b="1" dirty="0"/>
              <a:t/>
            </a:r>
            <a:br>
              <a:rPr lang="en-US" sz="2400" b="1" dirty="0"/>
            </a:br>
            <a:endParaRPr lang="en-IN" sz="2400" b="1" dirty="0"/>
          </a:p>
        </p:txBody>
      </p:sp>
    </p:spTree>
    <p:extLst>
      <p:ext uri="{BB962C8B-B14F-4D97-AF65-F5344CB8AC3E}">
        <p14:creationId xmlns:p14="http://schemas.microsoft.com/office/powerpoint/2010/main" val="8873108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84069"/>
          </a:xfrm>
        </p:spPr>
        <p:txBody>
          <a:bodyPr/>
          <a:lstStyle/>
          <a:p>
            <a:pPr algn="ctr"/>
            <a:r>
              <a:rPr lang="en-IN" dirty="0" smtClean="0"/>
              <a:t>Key features</a:t>
            </a:r>
            <a:endParaRPr lang="en-IN" dirty="0"/>
          </a:p>
        </p:txBody>
      </p:sp>
      <p:sp>
        <p:nvSpPr>
          <p:cNvPr id="3" name="Content Placeholder 2"/>
          <p:cNvSpPr>
            <a:spLocks noGrp="1"/>
          </p:cNvSpPr>
          <p:nvPr>
            <p:ph idx="1"/>
          </p:nvPr>
        </p:nvSpPr>
        <p:spPr>
          <a:xfrm>
            <a:off x="1141413" y="1658983"/>
            <a:ext cx="9905998" cy="4663440"/>
          </a:xfrm>
        </p:spPr>
        <p:txBody>
          <a:bodyPr anchor="ctr">
            <a:normAutofit/>
          </a:bodyPr>
          <a:lstStyle/>
          <a:p>
            <a:pPr>
              <a:lnSpc>
                <a:spcPct val="150000"/>
              </a:lnSpc>
            </a:pPr>
            <a:r>
              <a:rPr lang="en-US" b="1" dirty="0">
                <a:effectLst/>
              </a:rPr>
              <a:t>Create flavors with ease: Define your flavors in a centralized YAML file, specify customizations, and let Flavorizer handle the rest.</a:t>
            </a:r>
          </a:p>
          <a:p>
            <a:pPr>
              <a:lnSpc>
                <a:spcPct val="150000"/>
              </a:lnSpc>
            </a:pPr>
            <a:r>
              <a:rPr lang="en-US" b="1" dirty="0">
                <a:effectLst/>
              </a:rPr>
              <a:t>Automatic build configurations: Flavorizer generates different build configurations (e.g., development, staging, production) for each flavor.</a:t>
            </a:r>
          </a:p>
          <a:p>
            <a:pPr>
              <a:lnSpc>
                <a:spcPct val="150000"/>
              </a:lnSpc>
            </a:pPr>
            <a:r>
              <a:rPr lang="en-US" b="1" dirty="0" smtClean="0">
                <a:effectLst/>
              </a:rPr>
              <a:t>Firebase </a:t>
            </a:r>
            <a:r>
              <a:rPr lang="en-US" b="1" dirty="0">
                <a:effectLst/>
              </a:rPr>
              <a:t>integration: Configure and manage Firebase configurations for each flavor with dedicated sections.</a:t>
            </a:r>
          </a:p>
          <a:p>
            <a:pPr>
              <a:lnSpc>
                <a:spcPct val="150000"/>
              </a:lnSpc>
            </a:pPr>
            <a:r>
              <a:rPr lang="en-US" b="1" dirty="0">
                <a:effectLst/>
              </a:rPr>
              <a:t>Easy customization: Extend Flavorizer's functionality with custom generators and plugins to tailor it to your specific needs.</a:t>
            </a:r>
          </a:p>
          <a:p>
            <a:pPr>
              <a:lnSpc>
                <a:spcPct val="150000"/>
              </a:lnSpc>
            </a:pPr>
            <a:endParaRPr lang="en-IN" b="1" dirty="0"/>
          </a:p>
        </p:txBody>
      </p:sp>
    </p:spTree>
    <p:extLst>
      <p:ext uri="{BB962C8B-B14F-4D97-AF65-F5344CB8AC3E}">
        <p14:creationId xmlns:p14="http://schemas.microsoft.com/office/powerpoint/2010/main" val="20861979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149531"/>
          </a:xfrm>
        </p:spPr>
        <p:txBody>
          <a:bodyPr/>
          <a:lstStyle/>
          <a:p>
            <a:pPr algn="ctr"/>
            <a:r>
              <a:rPr lang="en-US" dirty="0" smtClean="0"/>
              <a:t>Bito AI</a:t>
            </a:r>
            <a:endParaRPr lang="en-IN" dirty="0"/>
          </a:p>
        </p:txBody>
      </p:sp>
      <p:sp>
        <p:nvSpPr>
          <p:cNvPr id="3" name="Content Placeholder 2"/>
          <p:cNvSpPr>
            <a:spLocks noGrp="1"/>
          </p:cNvSpPr>
          <p:nvPr>
            <p:ph idx="1"/>
          </p:nvPr>
        </p:nvSpPr>
        <p:spPr>
          <a:xfrm>
            <a:off x="1141413" y="1149531"/>
            <a:ext cx="9905998" cy="5159829"/>
          </a:xfrm>
        </p:spPr>
        <p:txBody>
          <a:bodyPr>
            <a:normAutofit/>
          </a:bodyPr>
          <a:lstStyle/>
          <a:p>
            <a:pPr>
              <a:lnSpc>
                <a:spcPct val="150000"/>
              </a:lnSpc>
            </a:pPr>
            <a:r>
              <a:rPr lang="en-IN" dirty="0"/>
              <a:t>Bito's AI code assistant simplifies, accelerates, and enhances coding experiences like never before. It comprehends codebases, leveraging the power of OpenAI's ChatGPT, GPT-4, Google's chat-bison, and comparable models. It revolutionizes developers' coding processes by effortlessly generating high-quality, AI-powered code, providing code completions, explaining intricate code segments, generating unit tests, documentation, and more. Bito's AI code assistant makes coding a seamless and enjoyable </a:t>
            </a:r>
            <a:r>
              <a:rPr lang="en-IN" dirty="0" smtClean="0"/>
              <a:t>endeavour </a:t>
            </a:r>
            <a:r>
              <a:rPr lang="en-IN" dirty="0"/>
              <a:t>for developers</a:t>
            </a:r>
            <a:r>
              <a:rPr lang="en-IN" dirty="0" smtClean="0"/>
              <a:t>.</a:t>
            </a:r>
          </a:p>
          <a:p>
            <a:pPr>
              <a:lnSpc>
                <a:spcPct val="150000"/>
              </a:lnSpc>
            </a:pPr>
            <a:r>
              <a:rPr lang="en-US" dirty="0">
                <a:effectLst/>
              </a:rPr>
              <a:t>Bito boasts an active user base of 100,000 developers, including professionals from industry giants such as Amazon, Apple, Google, Tesla, Airbnb, Salesforce, Cisco, Nvidia, and Adobe</a:t>
            </a:r>
            <a:r>
              <a:rPr lang="en-US" dirty="0" smtClean="0">
                <a:effectLst/>
              </a:rPr>
              <a:t>.</a:t>
            </a:r>
          </a:p>
        </p:txBody>
      </p:sp>
    </p:spTree>
    <p:extLst>
      <p:ext uri="{BB962C8B-B14F-4D97-AF65-F5344CB8AC3E}">
        <p14:creationId xmlns:p14="http://schemas.microsoft.com/office/powerpoint/2010/main" val="323241162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240971"/>
          </a:xfrm>
        </p:spPr>
        <p:txBody>
          <a:bodyPr/>
          <a:lstStyle/>
          <a:p>
            <a:pPr algn="ctr"/>
            <a:r>
              <a:rPr lang="en-US" dirty="0" smtClean="0"/>
              <a:t>Key features</a:t>
            </a:r>
            <a:endParaRPr lang="en-IN" dirty="0"/>
          </a:p>
        </p:txBody>
      </p:sp>
      <p:sp>
        <p:nvSpPr>
          <p:cNvPr id="3" name="Content Placeholder 2"/>
          <p:cNvSpPr>
            <a:spLocks noGrp="1"/>
          </p:cNvSpPr>
          <p:nvPr>
            <p:ph idx="1"/>
          </p:nvPr>
        </p:nvSpPr>
        <p:spPr>
          <a:xfrm>
            <a:off x="1141413" y="1240971"/>
            <a:ext cx="9905998" cy="5185955"/>
          </a:xfrm>
        </p:spPr>
        <p:txBody>
          <a:bodyPr/>
          <a:lstStyle/>
          <a:p>
            <a:r>
              <a:rPr lang="en-US" dirty="0"/>
              <a:t>Work on your code with AI that knows your code</a:t>
            </a:r>
          </a:p>
          <a:p>
            <a:r>
              <a:rPr lang="en-US" dirty="0"/>
              <a:t>Get AI-powered code completions, right within your IDE</a:t>
            </a:r>
          </a:p>
          <a:p>
            <a:r>
              <a:rPr lang="en-US" dirty="0"/>
              <a:t>Ask follow-up questions to refine the output</a:t>
            </a:r>
          </a:p>
          <a:p>
            <a:r>
              <a:rPr lang="en-US" dirty="0"/>
              <a:t>Control code changes: Review, accept &amp; reject</a:t>
            </a:r>
          </a:p>
          <a:p>
            <a:r>
              <a:rPr lang="en-US" dirty="0"/>
              <a:t>View and continue past chat conversations</a:t>
            </a:r>
          </a:p>
          <a:p>
            <a:r>
              <a:rPr lang="en-US" dirty="0"/>
              <a:t>Chat in your preferred local language</a:t>
            </a:r>
          </a:p>
          <a:p>
            <a:r>
              <a:rPr lang="en-US" dirty="0"/>
              <a:t>Robust data privacy: Your code remains private</a:t>
            </a:r>
            <a:endParaRPr lang="en-IN" dirty="0"/>
          </a:p>
        </p:txBody>
      </p:sp>
    </p:spTree>
    <p:extLst>
      <p:ext uri="{BB962C8B-B14F-4D97-AF65-F5344CB8AC3E}">
        <p14:creationId xmlns:p14="http://schemas.microsoft.com/office/powerpoint/2010/main" val="374191687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110343"/>
          </a:xfrm>
        </p:spPr>
        <p:txBody>
          <a:bodyPr/>
          <a:lstStyle/>
          <a:p>
            <a:pPr algn="ctr"/>
            <a:r>
              <a:rPr lang="en-US" dirty="0" smtClean="0"/>
              <a:t>Tabine AI</a:t>
            </a:r>
            <a:endParaRPr lang="en-IN" dirty="0"/>
          </a:p>
        </p:txBody>
      </p:sp>
      <p:sp>
        <p:nvSpPr>
          <p:cNvPr id="3" name="Content Placeholder 2"/>
          <p:cNvSpPr>
            <a:spLocks noGrp="1"/>
          </p:cNvSpPr>
          <p:nvPr>
            <p:ph idx="1"/>
          </p:nvPr>
        </p:nvSpPr>
        <p:spPr>
          <a:xfrm>
            <a:off x="1141413" y="1110343"/>
            <a:ext cx="9905998" cy="5303520"/>
          </a:xfrm>
        </p:spPr>
        <p:txBody>
          <a:bodyPr>
            <a:normAutofit fontScale="62500" lnSpcReduction="20000"/>
          </a:bodyPr>
          <a:lstStyle/>
          <a:p>
            <a:pPr>
              <a:lnSpc>
                <a:spcPct val="150000"/>
              </a:lnSpc>
            </a:pPr>
            <a:endParaRPr lang="en-US" dirty="0" smtClean="0">
              <a:effectLst/>
            </a:endParaRPr>
          </a:p>
          <a:p>
            <a:pPr>
              <a:lnSpc>
                <a:spcPct val="150000"/>
              </a:lnSpc>
            </a:pPr>
            <a:endParaRPr lang="en-US" dirty="0" smtClean="0">
              <a:effectLst/>
            </a:endParaRPr>
          </a:p>
          <a:p>
            <a:pPr>
              <a:lnSpc>
                <a:spcPct val="150000"/>
              </a:lnSpc>
            </a:pPr>
            <a:endParaRPr lang="en-US" dirty="0" smtClean="0">
              <a:effectLst/>
            </a:endParaRPr>
          </a:p>
          <a:p>
            <a:pPr>
              <a:lnSpc>
                <a:spcPct val="150000"/>
              </a:lnSpc>
            </a:pPr>
            <a:endParaRPr lang="en-US" dirty="0" smtClean="0">
              <a:effectLst/>
            </a:endParaRPr>
          </a:p>
          <a:p>
            <a:pPr>
              <a:lnSpc>
                <a:spcPct val="150000"/>
              </a:lnSpc>
            </a:pPr>
            <a:endParaRPr lang="en-US" dirty="0" smtClean="0">
              <a:effectLst/>
            </a:endParaRPr>
          </a:p>
          <a:p>
            <a:pPr>
              <a:lnSpc>
                <a:spcPct val="150000"/>
              </a:lnSpc>
            </a:pPr>
            <a:r>
              <a:rPr lang="en-US" sz="2600" dirty="0" smtClean="0">
                <a:effectLst/>
              </a:rPr>
              <a:t>Tabnine </a:t>
            </a:r>
            <a:r>
              <a:rPr lang="en-US" sz="2600" dirty="0">
                <a:effectLst/>
              </a:rPr>
              <a:t>is an AI code assistant that accelerates development with real-time code completions, chat, and code generation across popular languages and IDEs. Whether it's IntelliSense, autocomplete, or AI-assisted code completion, Tabnine significantly cuts down coding time, making it a powerful tool for developers</a:t>
            </a:r>
            <a:r>
              <a:rPr lang="en-US" sz="2600" dirty="0" smtClean="0">
                <a:effectLst/>
              </a:rPr>
              <a:t>.</a:t>
            </a:r>
          </a:p>
          <a:p>
            <a:pPr>
              <a:lnSpc>
                <a:spcPct val="150000"/>
              </a:lnSpc>
            </a:pPr>
            <a:r>
              <a:rPr lang="en-US" sz="2600" dirty="0">
                <a:effectLst/>
              </a:rPr>
              <a:t>Tabnine Chat is a secure AI assistant, exclusively trained on permissible open-source code, providing private support directly within your IDE. It allows you to ask a wide range of code-related questions, such as generating code for specific tasks, creating tests, generating documentation, or explaining the purpose of legacy code, enhancing your coding experience</a:t>
            </a:r>
            <a:r>
              <a:rPr lang="en-US" sz="2600" dirty="0" smtClean="0">
                <a:effectLst/>
              </a:rPr>
              <a:t>.</a:t>
            </a:r>
          </a:p>
          <a:p>
            <a:pPr>
              <a:lnSpc>
                <a:spcPct val="150000"/>
              </a:lnSpc>
            </a:pPr>
            <a:r>
              <a:rPr lang="en-US" sz="2800" dirty="0">
                <a:effectLst/>
              </a:rPr>
              <a:t>Has 3 million + installations in android studio</a:t>
            </a:r>
            <a:endParaRPr lang="en-IN" sz="2800" dirty="0"/>
          </a:p>
          <a:p>
            <a:pPr>
              <a:lnSpc>
                <a:spcPct val="150000"/>
              </a:lnSpc>
            </a:pPr>
            <a:endParaRPr lang="en-US" sz="2600" dirty="0">
              <a:effectLst/>
            </a:endParaRPr>
          </a:p>
          <a:p>
            <a:pPr>
              <a:lnSpc>
                <a:spcPct val="150000"/>
              </a:lnSpc>
            </a:pPr>
            <a:endParaRPr lang="en-US" dirty="0">
              <a:effectLst/>
            </a:endParaRPr>
          </a:p>
          <a:p>
            <a:pPr>
              <a:lnSpc>
                <a:spcPct val="150000"/>
              </a:lnSpc>
            </a:pPr>
            <a:endParaRPr lang="en-US" dirty="0">
              <a:effectLst/>
            </a:endParaRPr>
          </a:p>
          <a:p>
            <a:pPr>
              <a:lnSpc>
                <a:spcPct val="150000"/>
              </a:lnSpc>
            </a:pPr>
            <a:endParaRPr lang="en-US" dirty="0">
              <a:effectLst/>
            </a:endParaRPr>
          </a:p>
          <a:p>
            <a:pPr>
              <a:lnSpc>
                <a:spcPct val="150000"/>
              </a:lnSpc>
            </a:pPr>
            <a:endParaRPr lang="en-US" dirty="0">
              <a:effectLst/>
            </a:endParaRPr>
          </a:p>
          <a:p>
            <a:pPr>
              <a:lnSpc>
                <a:spcPct val="150000"/>
              </a:lnSpc>
            </a:pPr>
            <a:endParaRPr lang="en-US" dirty="0">
              <a:effectLst/>
            </a:endParaRPr>
          </a:p>
          <a:p>
            <a:pPr>
              <a:lnSpc>
                <a:spcPct val="150000"/>
              </a:lnSpc>
            </a:pPr>
            <a:endParaRPr lang="en-US" dirty="0" smtClean="0">
              <a:effectLst/>
            </a:endParaRPr>
          </a:p>
          <a:p>
            <a:pPr>
              <a:lnSpc>
                <a:spcPct val="150000"/>
              </a:lnSpc>
            </a:pPr>
            <a:endParaRPr lang="en-IN" dirty="0"/>
          </a:p>
        </p:txBody>
      </p:sp>
    </p:spTree>
    <p:extLst>
      <p:ext uri="{BB962C8B-B14F-4D97-AF65-F5344CB8AC3E}">
        <p14:creationId xmlns:p14="http://schemas.microsoft.com/office/powerpoint/2010/main" val="335432218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875211"/>
          </a:xfrm>
        </p:spPr>
        <p:txBody>
          <a:bodyPr/>
          <a:lstStyle/>
          <a:p>
            <a:pPr algn="ctr"/>
            <a:r>
              <a:rPr lang="en-US" dirty="0" smtClean="0"/>
              <a:t>PRICING </a:t>
            </a:r>
            <a:r>
              <a:rPr lang="en-US" dirty="0" smtClean="0"/>
              <a:t>- </a:t>
            </a:r>
            <a:r>
              <a:rPr lang="en-US" dirty="0" err="1" smtClean="0"/>
              <a:t>bito</a:t>
            </a:r>
            <a:endParaRPr lang="en-IN" dirty="0"/>
          </a:p>
        </p:txBody>
      </p:sp>
      <p:pic>
        <p:nvPicPr>
          <p:cNvPr id="4" name="Picture 3"/>
          <p:cNvPicPr/>
          <p:nvPr/>
        </p:nvPicPr>
        <p:blipFill>
          <a:blip r:embed="rId2"/>
          <a:stretch>
            <a:fillRect/>
          </a:stretch>
        </p:blipFill>
        <p:spPr>
          <a:xfrm>
            <a:off x="2219416" y="1420312"/>
            <a:ext cx="7342596" cy="4601663"/>
          </a:xfrm>
          <a:prstGeom prst="rect">
            <a:avLst/>
          </a:prstGeom>
        </p:spPr>
      </p:pic>
    </p:spTree>
    <p:extLst>
      <p:ext uri="{BB962C8B-B14F-4D97-AF65-F5344CB8AC3E}">
        <p14:creationId xmlns:p14="http://schemas.microsoft.com/office/powerpoint/2010/main" val="408441414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365</TotalTime>
  <Words>660</Words>
  <Application>Microsoft Office PowerPoint</Application>
  <PresentationFormat>Widescreen</PresentationFormat>
  <Paragraphs>64</Paragraphs>
  <Slides>13</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Century Gothic</vt:lpstr>
      <vt:lpstr>Mesh</vt:lpstr>
      <vt:lpstr>Tools for flutter</vt:lpstr>
      <vt:lpstr>Black box AI</vt:lpstr>
      <vt:lpstr>Key Features</vt:lpstr>
      <vt:lpstr>Flutter Flavorizer</vt:lpstr>
      <vt:lpstr>Key features</vt:lpstr>
      <vt:lpstr>Bito AI</vt:lpstr>
      <vt:lpstr>Key features</vt:lpstr>
      <vt:lpstr>Tabine AI</vt:lpstr>
      <vt:lpstr>PRICING - bito</vt:lpstr>
      <vt:lpstr>PRICING - tabine </vt:lpstr>
      <vt:lpstr>PowerPoint Presentation</vt:lpstr>
      <vt:lpstr>Flutter tools for security</vt:lpstr>
      <vt:lpstr>Flutter tools for security</vt:lpstr>
    </vt:vector>
  </TitlesOfParts>
  <Company>MariApps Marine Solutions INDIA Cochin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Krishn Vaibhav</dc:creator>
  <cp:lastModifiedBy>Krishn Vaibhav</cp:lastModifiedBy>
  <cp:revision>10</cp:revision>
  <dcterms:created xsi:type="dcterms:W3CDTF">2024-01-15T08:53:21Z</dcterms:created>
  <dcterms:modified xsi:type="dcterms:W3CDTF">2024-01-17T04:19:17Z</dcterms:modified>
</cp:coreProperties>
</file>

<file path=docProps/thumbnail.jpeg>
</file>